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3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15-Jun-16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80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15-Jun-16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64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01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7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7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84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9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7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33440A-D04E-4FB0-ACBB-D1FD42651063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9FADA7-12A5-4168-87FD-0A7BA931419B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E29F9C-0FE7-4725-BBF1-3A439DEFF6B8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137221-B4EC-499E-8F13-52A4FCD99E36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6F042D-FBEA-40C8-ACF1-388DE857BC66}" type="datetime1">
              <a:rPr lang="en-US" smtClean="0"/>
              <a:pPr/>
              <a:t>15-Jun-16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/>
            <a:fld id="{1A33440A-D04E-4FB0-ACBB-D1FD42651063}" type="datetime1">
              <a:rPr lang="en-US" smtClean="0"/>
              <a:pPr algn="r"/>
              <a:t>15-Jun-16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050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6000" cap="none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Learn How </a:t>
            </a:r>
            <a:r>
              <a:rPr lang="en-US" sz="6000" cap="none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to Provide Soup Service </a:t>
            </a:r>
            <a:endParaRPr lang="en-US" sz="6000" cap="none" dirty="0">
              <a:solidFill>
                <a:schemeClr val="accent5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4864"/>
            <a:ext cx="9144000" cy="46316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-1" y="27296"/>
            <a:ext cx="8748463" cy="1268760"/>
          </a:xfrm>
        </p:spPr>
        <p:txBody>
          <a:bodyPr>
            <a:noAutofit/>
          </a:bodyPr>
          <a:lstStyle/>
          <a:p>
            <a:pPr algn="ctr"/>
            <a:r>
              <a:rPr lang="en-US" sz="6000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Standard</a:t>
            </a:r>
            <a:endParaRPr lang="en-US" sz="6000" cap="none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165470" y="1556792"/>
            <a:ext cx="8582993" cy="39021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latin typeface="Georgia" panose="02040502050405020303" pitchFamily="18" charset="0"/>
              </a:rPr>
              <a:t>To provide the soup service with delicacy and professionalism in order to please the guests.</a:t>
            </a:r>
          </a:p>
          <a:p>
            <a:pPr marL="85725" indent="-3175" algn="just">
              <a:buNone/>
            </a:pPr>
            <a:endParaRPr lang="en-GB" sz="4000" dirty="0" smtClean="0">
              <a:solidFill>
                <a:srgbClr val="C00000"/>
              </a:solidFill>
              <a:latin typeface="Cambria" pitchFamily="18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882" y="4365812"/>
            <a:ext cx="1973580" cy="248770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7504" y="0"/>
            <a:ext cx="8640960" cy="836712"/>
          </a:xfrm>
        </p:spPr>
        <p:txBody>
          <a:bodyPr>
            <a:noAutofit/>
          </a:bodyPr>
          <a:lstStyle/>
          <a:p>
            <a:pPr algn="ctr"/>
            <a:r>
              <a:rPr lang="en-US" sz="5400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Procedures</a:t>
            </a:r>
            <a:endParaRPr lang="en-US" sz="5400" cap="none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85720" y="1052736"/>
            <a:ext cx="8462744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0070C0"/>
                </a:solidFill>
                <a:latin typeface="Georgia" panose="02040502050405020303" pitchFamily="18" charset="0"/>
              </a:rPr>
              <a:t>Mise</a:t>
            </a:r>
            <a:r>
              <a:rPr lang="en-US" sz="3600" b="1" dirty="0">
                <a:solidFill>
                  <a:srgbClr val="0070C0"/>
                </a:solidFill>
                <a:latin typeface="Georgia" panose="02040502050405020303" pitchFamily="18" charset="0"/>
              </a:rPr>
              <a:t>-en-place</a:t>
            </a:r>
            <a:endParaRPr lang="en-US" sz="36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519113" lvl="0" indent="-409575"/>
            <a:r>
              <a:rPr lang="en-US" sz="3600" dirty="0">
                <a:latin typeface="Georgia" panose="02040502050405020303" pitchFamily="18" charset="0"/>
              </a:rPr>
              <a:t>Bone plates</a:t>
            </a:r>
          </a:p>
          <a:p>
            <a:pPr marL="519113" lvl="0" indent="-409575"/>
            <a:r>
              <a:rPr lang="en-US" sz="3600" dirty="0">
                <a:latin typeface="Georgia" panose="02040502050405020303" pitchFamily="18" charset="0"/>
              </a:rPr>
              <a:t>Soup bowls</a:t>
            </a:r>
          </a:p>
          <a:p>
            <a:pPr marL="519113" lvl="0" indent="-409575"/>
            <a:r>
              <a:rPr lang="en-US" sz="3600" dirty="0">
                <a:latin typeface="Georgia" panose="02040502050405020303" pitchFamily="18" charset="0"/>
              </a:rPr>
              <a:t>Spoons</a:t>
            </a:r>
          </a:p>
          <a:p>
            <a:pPr marL="519113" lvl="0" indent="-409575"/>
            <a:r>
              <a:rPr lang="en-US" sz="3600" dirty="0">
                <a:latin typeface="Georgia" panose="02040502050405020303" pitchFamily="18" charset="0"/>
              </a:rPr>
              <a:t>Soup ladle on tray</a:t>
            </a:r>
          </a:p>
          <a:p>
            <a:pPr marL="85725" lvl="0" indent="0" algn="just">
              <a:buClr>
                <a:srgbClr val="FF0000"/>
              </a:buClr>
              <a:buSzPct val="100000"/>
              <a:buNone/>
            </a:pPr>
            <a:endParaRPr lang="en-US" sz="3200" dirty="0" smtClean="0">
              <a:latin typeface="Cambri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4581128"/>
            <a:ext cx="2342064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7504" y="0"/>
            <a:ext cx="8280920" cy="836712"/>
          </a:xfrm>
        </p:spPr>
        <p:txBody>
          <a:bodyPr>
            <a:noAutofit/>
          </a:bodyPr>
          <a:lstStyle/>
          <a:p>
            <a:pPr algn="ctr"/>
            <a:r>
              <a:rPr lang="en-US" sz="5400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Continued</a:t>
            </a:r>
            <a:endParaRPr lang="en-US" sz="5400" cap="none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85720" y="980728"/>
            <a:ext cx="8390736" cy="3744416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sz="3200" dirty="0">
                <a:latin typeface="Georgia" panose="02040502050405020303" pitchFamily="18" charset="0"/>
              </a:rPr>
              <a:t>Keep the soup bowls with bone plates in the middle section of the table.</a:t>
            </a:r>
          </a:p>
          <a:p>
            <a:pPr lvl="0" algn="just"/>
            <a:r>
              <a:rPr lang="en-US" sz="3200" dirty="0">
                <a:latin typeface="Georgia" panose="02040502050405020303" pitchFamily="18" charset="0"/>
              </a:rPr>
              <a:t>Ensure that the center of the guest table is empty.</a:t>
            </a:r>
          </a:p>
          <a:p>
            <a:pPr lvl="0" algn="just"/>
            <a:r>
              <a:rPr lang="en-US" sz="3200" dirty="0">
                <a:latin typeface="Georgia" panose="02040502050405020303" pitchFamily="18" charset="0"/>
              </a:rPr>
              <a:t>Pick up the soup tureen with your both hands carefully and place at the center of table.</a:t>
            </a:r>
          </a:p>
          <a:p>
            <a:pPr lvl="0" algn="just"/>
            <a:r>
              <a:rPr lang="en-US" sz="3200" dirty="0">
                <a:latin typeface="Georgia" panose="02040502050405020303" pitchFamily="18" charset="0"/>
              </a:rPr>
              <a:t>Uncover the soup tureen and put the cover beside soup tureen.</a:t>
            </a:r>
          </a:p>
          <a:p>
            <a:pPr marL="85725" lvl="0" indent="0" algn="just">
              <a:buClr>
                <a:srgbClr val="FF0000"/>
              </a:buClr>
              <a:buSzPct val="100000"/>
              <a:buNone/>
            </a:pPr>
            <a:endParaRPr lang="en-US" sz="3200" dirty="0" smtClean="0">
              <a:latin typeface="Cambri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715" y="4495800"/>
            <a:ext cx="1752600" cy="22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20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7504" y="0"/>
            <a:ext cx="8568952" cy="836712"/>
          </a:xfrm>
        </p:spPr>
        <p:txBody>
          <a:bodyPr>
            <a:noAutofit/>
          </a:bodyPr>
          <a:lstStyle/>
          <a:p>
            <a:pPr algn="ctr"/>
            <a:r>
              <a:rPr lang="en-US" sz="5400" cap="none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Continued</a:t>
            </a:r>
            <a:endParaRPr lang="en-US" sz="5400" cap="none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85720" y="980728"/>
            <a:ext cx="8390736" cy="3744416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sz="3200" dirty="0">
                <a:latin typeface="Georgia" panose="02040502050405020303" pitchFamily="18" charset="0"/>
              </a:rPr>
              <a:t>Hold the ladle and bone plate using your right hand and left hand respectably.</a:t>
            </a:r>
          </a:p>
          <a:p>
            <a:pPr lvl="0" algn="just"/>
            <a:r>
              <a:rPr lang="en-US" sz="3200" dirty="0">
                <a:latin typeface="Georgia" panose="02040502050405020303" pitchFamily="18" charset="0"/>
              </a:rPr>
              <a:t>Pour the soup into soup bowls until it is 90% full using the soup ladle.</a:t>
            </a:r>
          </a:p>
          <a:p>
            <a:pPr lvl="0" algn="just"/>
            <a:r>
              <a:rPr lang="en-US" sz="3200" dirty="0">
                <a:latin typeface="Georgia" panose="02040502050405020303" pitchFamily="18" charset="0"/>
              </a:rPr>
              <a:t>Serve soup to the guests in a polite manner by saying: “Here is your----soup, please”.</a:t>
            </a:r>
          </a:p>
          <a:p>
            <a:pPr lvl="0" algn="just"/>
            <a:r>
              <a:rPr lang="en-US" sz="3200" dirty="0">
                <a:latin typeface="Georgia" panose="02040502050405020303" pitchFamily="18" charset="0"/>
              </a:rPr>
              <a:t>Take back the soup tureen away with both hands.</a:t>
            </a:r>
          </a:p>
          <a:p>
            <a:pPr marL="85725" lvl="0" indent="0" algn="just">
              <a:buClr>
                <a:srgbClr val="FF0000"/>
              </a:buClr>
              <a:buSzPct val="100000"/>
              <a:buNone/>
            </a:pPr>
            <a:endParaRPr lang="en-US" sz="3200" dirty="0" smtClean="0">
              <a:latin typeface="Cambri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617464"/>
            <a:ext cx="1752600" cy="22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66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7504" y="0"/>
            <a:ext cx="8568952" cy="836712"/>
          </a:xfrm>
        </p:spPr>
        <p:txBody>
          <a:bodyPr>
            <a:noAutofit/>
          </a:bodyPr>
          <a:lstStyle/>
          <a:p>
            <a:pPr algn="ctr"/>
            <a:r>
              <a:rPr lang="en-US" sz="5400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Continued</a:t>
            </a:r>
            <a:endParaRPr lang="en-US" sz="5400" cap="none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85720" y="980728"/>
            <a:ext cx="8390736" cy="3744416"/>
          </a:xfrm>
        </p:spPr>
        <p:txBody>
          <a:bodyPr>
            <a:normAutofit/>
          </a:bodyPr>
          <a:lstStyle/>
          <a:p>
            <a:pPr marL="341313" lvl="0" indent="-341313" algn="just"/>
            <a:r>
              <a:rPr lang="en-US" sz="3200" dirty="0">
                <a:latin typeface="Georgia" panose="02040502050405020303" pitchFamily="18" charset="0"/>
              </a:rPr>
              <a:t>Change the bone plate if it is soiled or dirty and replace it with a fresh one.</a:t>
            </a:r>
          </a:p>
          <a:p>
            <a:pPr marL="341313" lvl="0" indent="-341313" algn="just"/>
            <a:r>
              <a:rPr lang="en-US" sz="3200" dirty="0">
                <a:latin typeface="Georgia" panose="02040502050405020303" pitchFamily="18" charset="0"/>
              </a:rPr>
              <a:t>Collect soup bowls if guests have finished their meal. </a:t>
            </a:r>
          </a:p>
          <a:p>
            <a:pPr marL="341313" lvl="0" indent="-341313" algn="just"/>
            <a:r>
              <a:rPr lang="en-US" sz="3200" dirty="0">
                <a:latin typeface="Georgia" panose="02040502050405020303" pitchFamily="18" charset="0"/>
              </a:rPr>
              <a:t>Lastly, clear the table by taking away the soup ladle and bone plate.</a:t>
            </a:r>
          </a:p>
          <a:p>
            <a:pPr marL="85725" lvl="0" indent="0" algn="just">
              <a:buClr>
                <a:srgbClr val="FF0000"/>
              </a:buClr>
              <a:buSzPct val="100000"/>
              <a:buNone/>
            </a:pPr>
            <a:endParaRPr lang="en-US" sz="3200" dirty="0" smtClean="0">
              <a:latin typeface="Cambri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4725144"/>
            <a:ext cx="191001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32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ed Orange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2.xml><?xml version="1.0" encoding="utf-8"?>
<a:themeOverride xmlns:a="http://schemas.openxmlformats.org/drawingml/2006/main">
  <a:clrScheme name="Green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4.xml><?xml version="1.0" encoding="utf-8"?>
<a:themeOverride xmlns:a="http://schemas.openxmlformats.org/drawingml/2006/main">
  <a:clrScheme name="Violet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205</Words>
  <Application>Microsoft Office PowerPoint</Application>
  <PresentationFormat>On-screen Show 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Century Schoolbook</vt:lpstr>
      <vt:lpstr>Calibri</vt:lpstr>
      <vt:lpstr>Cambria</vt:lpstr>
      <vt:lpstr>Cooper Black</vt:lpstr>
      <vt:lpstr>Georgia</vt:lpstr>
      <vt:lpstr>Wingdings</vt:lpstr>
      <vt:lpstr>Wingdings 2</vt:lpstr>
      <vt:lpstr>Oriel</vt:lpstr>
      <vt:lpstr>Learn How to Provide Soup Service </vt:lpstr>
      <vt:lpstr>Standard</vt:lpstr>
      <vt:lpstr>Procedures</vt:lpstr>
      <vt:lpstr>Continued</vt:lpstr>
      <vt:lpstr>Continued</vt:lpstr>
      <vt:lpstr>Continued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2015-07-01T09:09:48Z</dcterms:created>
  <dcterms:modified xsi:type="dcterms:W3CDTF">2016-06-15T14:19:38Z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